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PT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33" Type="http://schemas.openxmlformats.org/officeDocument/2006/relationships/font" Target="fonts/PTSans-italic.fntdata"/><Relationship Id="rId10" Type="http://schemas.openxmlformats.org/officeDocument/2006/relationships/slide" Target="slides/slide5.xml"/><Relationship Id="rId32" Type="http://schemas.openxmlformats.org/officeDocument/2006/relationships/font" Target="fonts/PT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4ab9908c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04ab9908c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38d478b4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d38d478b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Corrigir legenda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 partir daqui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38d478b4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d38d478b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d38d478b4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2d38d478b4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38d478b4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d38d478b4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Corrigir legenda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 partir daqui</a:t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38d478b4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2d38d478b4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d38d478b4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d38d478b4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38d478b4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2d38d478b4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Corrigir legenda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 partir daqui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38d478b4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d38d478b4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38d478b4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2d38d478b4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4373e305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04373e305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Colocar link para codigo linkdln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38a104d17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d38a104d17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38a104d17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d38a104d17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38a104d17_7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d38a104d17_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Corrigir legenda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partir daqui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38a104d17_7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d38a104d17_7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38a104d17_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d38a104d17_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Adicionar legenda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14.png"/><Relationship Id="rId9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8" cy="5158300"/>
            <a:chOff x="0" y="0"/>
            <a:chExt cx="9157638" cy="5158300"/>
          </a:xfrm>
        </p:grpSpPr>
        <p:pic>
          <p:nvPicPr>
            <p:cNvPr id="20" name="Google Shape;20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 txBox="1"/>
          <p:nvPr>
            <p:ph type="title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1" type="subTitle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3" name="Google Shape;133;p11"/>
          <p:cNvSpPr txBox="1"/>
          <p:nvPr>
            <p:ph idx="2" type="title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1"/>
          <p:cNvSpPr txBox="1"/>
          <p:nvPr>
            <p:ph idx="3" type="subTitle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5" name="Google Shape;135;p11"/>
          <p:cNvSpPr txBox="1"/>
          <p:nvPr>
            <p:ph idx="4" type="title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1"/>
          <p:cNvSpPr txBox="1"/>
          <p:nvPr>
            <p:ph idx="5" type="subTitle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37" name="Google Shape;137;p11"/>
          <p:cNvGrpSpPr/>
          <p:nvPr/>
        </p:nvGrpSpPr>
        <p:grpSpPr>
          <a:xfrm>
            <a:off x="0" y="0"/>
            <a:ext cx="9149044" cy="5153908"/>
            <a:chOff x="0" y="0"/>
            <a:chExt cx="9149044" cy="5153908"/>
          </a:xfrm>
        </p:grpSpPr>
        <p:grpSp>
          <p:nvGrpSpPr>
            <p:cNvPr id="138" name="Google Shape;138;p11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139" name="Google Shape;139;p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Google Shape;141;p11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142" name="Google Shape;142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44" name="Google Shape;144;p11"/>
          <p:cNvPicPr preferRelativeResize="0"/>
          <p:nvPr/>
        </p:nvPicPr>
        <p:blipFill rotWithShape="1">
          <a:blip r:embed="rId6">
            <a:alphaModFix/>
          </a:blip>
          <a:srcRect b="129" l="0" r="0" t="128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>
            <p:ph hasCustomPrompt="1" type="title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8" name="Google Shape;148;p12"/>
          <p:cNvSpPr txBox="1"/>
          <p:nvPr>
            <p:ph idx="1" type="subTitle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2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151" name="Google Shape;15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2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154" name="Google Shape;154;p12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155" name="Google Shape;155;p1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7" name="Google Shape;157;p12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58" name="Google Shape;158;p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8" name="Google Shape;168;p14"/>
          <p:cNvPicPr preferRelativeResize="0"/>
          <p:nvPr/>
        </p:nvPicPr>
        <p:blipFill rotWithShape="1">
          <a:blip r:embed="rId3">
            <a:alphaModFix/>
          </a:blip>
          <a:srcRect b="34261" l="14812" r="0" t="0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4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70" name="Google Shape;170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1" type="subTitle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5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79" name="Google Shape;179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4" name="Google Shape;184;p16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85" name="Google Shape;18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" name="Google Shape;187;p16"/>
          <p:cNvPicPr preferRelativeResize="0"/>
          <p:nvPr/>
        </p:nvPicPr>
        <p:blipFill rotWithShape="1">
          <a:blip r:embed="rId5">
            <a:alphaModFix/>
          </a:blip>
          <a:srcRect b="41940" l="0" r="56111" t="0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5400000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3">
            <a:alphaModFix/>
          </a:blip>
          <a:srcRect b="35495" l="0" r="0" t="128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17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194" name="Google Shape;19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" name="Google Shape;19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1" type="subTitle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8"/>
          <p:cNvSpPr/>
          <p:nvPr>
            <p:ph idx="2" type="pic"/>
          </p:nvPr>
        </p:nvSpPr>
        <p:spPr>
          <a:xfrm>
            <a:off x="713225" y="539500"/>
            <a:ext cx="2801100" cy="4064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2" name="Google Shape;202;p18"/>
          <p:cNvSpPr/>
          <p:nvPr>
            <p:ph idx="3" type="pic"/>
          </p:nvPr>
        </p:nvSpPr>
        <p:spPr>
          <a:xfrm>
            <a:off x="3595575" y="539500"/>
            <a:ext cx="2191200" cy="2328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3" name="Google Shape;203;p18"/>
          <p:cNvSpPr/>
          <p:nvPr>
            <p:ph idx="4" type="pic"/>
          </p:nvPr>
        </p:nvSpPr>
        <p:spPr>
          <a:xfrm>
            <a:off x="3595575" y="2953775"/>
            <a:ext cx="4835100" cy="1650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 b="129" l="73637" r="0" t="128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18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206" name="Google Shape;20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18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209" name="Google Shape;209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4" name="Google Shape;214;p19"/>
          <p:cNvGrpSpPr/>
          <p:nvPr/>
        </p:nvGrpSpPr>
        <p:grpSpPr>
          <a:xfrm flipH="1" rot="10800000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15" name="Google Shape;21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1" name="Google Shape;221;p20"/>
          <p:cNvGrpSpPr/>
          <p:nvPr/>
        </p:nvGrpSpPr>
        <p:grpSpPr>
          <a:xfrm>
            <a:off x="0" y="12"/>
            <a:ext cx="9144000" cy="5143488"/>
            <a:chOff x="0" y="12"/>
            <a:chExt cx="9144000" cy="5143488"/>
          </a:xfrm>
        </p:grpSpPr>
        <p:pic>
          <p:nvPicPr>
            <p:cNvPr id="222" name="Google Shape;22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0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25" name="Google Shape;22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" name="Google Shape;25;p3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oogle Shape;28;p3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9" name="Google Shape;2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1" type="subTitle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21"/>
          <p:cNvSpPr/>
          <p:nvPr>
            <p:ph idx="2" type="pic"/>
          </p:nvPr>
        </p:nvSpPr>
        <p:spPr>
          <a:xfrm>
            <a:off x="713225" y="539550"/>
            <a:ext cx="3072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32" name="Google Shape;232;p21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3" name="Google Shape;233;p21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34" name="Google Shape;234;p21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35" name="Google Shape;235;p2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7" name="Google Shape;237;p21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38" name="Google Shape;238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0" name="Google Shape;240;p21"/>
          <p:cNvGrpSpPr/>
          <p:nvPr/>
        </p:nvGrpSpPr>
        <p:grpSpPr>
          <a:xfrm>
            <a:off x="0" y="-11538"/>
            <a:ext cx="9143999" cy="5155026"/>
            <a:chOff x="0" y="-11538"/>
            <a:chExt cx="9143999" cy="5155026"/>
          </a:xfrm>
        </p:grpSpPr>
        <p:pic>
          <p:nvPicPr>
            <p:cNvPr id="241" name="Google Shape;241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22"/>
          <p:cNvSpPr txBox="1"/>
          <p:nvPr>
            <p:ph idx="1" type="body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idx="1" type="body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51" name="Google Shape;251;p2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52" name="Google Shape;25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59" name="Google Shape;259;p24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262" name="Google Shape;26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7" name="Google Shape;267;p25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8" name="Google Shape;268;p25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269" name="Google Shape;269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p25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272" name="Google Shape;272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26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b="129" l="0" r="0" t="128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b="129" l="73637" r="0" t="128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title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4"/>
          <p:cNvSpPr txBox="1"/>
          <p:nvPr>
            <p:ph idx="3" type="title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4"/>
          <p:cNvSpPr txBox="1"/>
          <p:nvPr>
            <p:ph idx="4" type="title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p4"/>
          <p:cNvSpPr txBox="1"/>
          <p:nvPr>
            <p:ph idx="5" type="title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4"/>
          <p:cNvSpPr txBox="1"/>
          <p:nvPr>
            <p:ph idx="6" type="title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4"/>
          <p:cNvSpPr txBox="1"/>
          <p:nvPr>
            <p:ph idx="7" type="title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1" name="Google Shape;41;p4"/>
          <p:cNvSpPr txBox="1"/>
          <p:nvPr>
            <p:ph idx="8" type="subTitle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2" name="Google Shape;42;p4"/>
          <p:cNvSpPr txBox="1"/>
          <p:nvPr>
            <p:ph idx="9" type="subTitle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3" name="Google Shape;43;p4"/>
          <p:cNvSpPr txBox="1"/>
          <p:nvPr>
            <p:ph idx="13" type="subTitle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4" name="Google Shape;44;p4"/>
          <p:cNvSpPr txBox="1"/>
          <p:nvPr>
            <p:ph idx="14" type="subTitle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5" name="Google Shape;45;p4"/>
          <p:cNvSpPr txBox="1"/>
          <p:nvPr>
            <p:ph idx="15" type="subTitle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46" name="Google Shape;46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47" name="Google Shape;47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oogle Shape;49;p4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50" name="Google Shape;5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 txBox="1"/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subTitle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6" name="Google Shape;56;p5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4">
            <a:alphaModFix/>
          </a:blip>
          <a:srcRect b="129" l="0" r="0" t="128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5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0" name="Google Shape;60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6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66" name="Google Shape;6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6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6"/>
          <p:cNvSpPr txBox="1"/>
          <p:nvPr>
            <p:ph idx="2" type="title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6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2" type="subTitle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3" type="subTitle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7" name="Google Shape;77;p7"/>
          <p:cNvSpPr txBox="1"/>
          <p:nvPr>
            <p:ph idx="4" type="subTitle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79" name="Google Shape;7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" name="Google Shape;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" type="subTitle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2" type="subTitle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3" type="subTitle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4" type="subTitle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9" name="Google Shape;89;p8"/>
          <p:cNvSpPr txBox="1"/>
          <p:nvPr>
            <p:ph idx="5" type="subTitle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0" name="Google Shape;90;p8"/>
          <p:cNvSpPr txBox="1"/>
          <p:nvPr>
            <p:ph idx="6" type="subTitle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93" name="Google Shape;93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" type="subTitle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2" type="subTitle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3" type="subTitle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4" type="subTitle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5" type="subTitle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3" name="Google Shape;103;p9"/>
          <p:cNvSpPr txBox="1"/>
          <p:nvPr>
            <p:ph idx="6" type="subTitle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4" name="Google Shape;104;p9"/>
          <p:cNvSpPr txBox="1"/>
          <p:nvPr>
            <p:ph idx="7" type="subTitle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5" name="Google Shape;105;p9"/>
          <p:cNvSpPr txBox="1"/>
          <p:nvPr>
            <p:ph idx="8" type="subTitle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06" name="Google Shape;106;p9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07" name="Google Shape;107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9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10" name="Google Shape;110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idx="1" type="subTitle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2" type="subTitle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10"/>
          <p:cNvSpPr txBox="1"/>
          <p:nvPr>
            <p:ph idx="3" type="subTitle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4" type="subTitle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5" type="subTitle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6" type="subTitle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7" type="subTitle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2" name="Google Shape;122;p10"/>
          <p:cNvSpPr txBox="1"/>
          <p:nvPr>
            <p:ph idx="8" type="subTitle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3" name="Google Shape;123;p10"/>
          <p:cNvSpPr txBox="1"/>
          <p:nvPr>
            <p:ph idx="9" type="subTitle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4" name="Google Shape;124;p10"/>
          <p:cNvSpPr txBox="1"/>
          <p:nvPr>
            <p:ph idx="13" type="subTitle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5" name="Google Shape;125;p10"/>
          <p:cNvSpPr txBox="1"/>
          <p:nvPr>
            <p:ph idx="14" type="subTitle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6" name="Google Shape;126;p10"/>
          <p:cNvSpPr txBox="1"/>
          <p:nvPr>
            <p:ph idx="15" type="subTitle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3">
            <a:alphaModFix/>
          </a:blip>
          <a:srcRect b="22413" l="68148" r="0" t="0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katerine-dev" TargetMode="External"/><Relationship Id="rId4" Type="http://schemas.openxmlformats.org/officeDocument/2006/relationships/hyperlink" Target="https://www.katerine.dev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cholar.google.com" TargetMode="External"/><Relationship Id="rId4" Type="http://schemas.openxmlformats.org/officeDocument/2006/relationships/hyperlink" Target="https://www.medium.com" TargetMode="External"/><Relationship Id="rId5" Type="http://schemas.openxmlformats.org/officeDocument/2006/relationships/hyperlink" Target="https://pypi.or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idx="1" type="subTitle"/>
          </p:nvPr>
        </p:nvSpPr>
        <p:spPr>
          <a:xfrm>
            <a:off x="972313" y="3679852"/>
            <a:ext cx="7199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Teste Prático: Calculo de Beta em Diferentes Períodos e Automação</a:t>
            </a:r>
            <a:endParaRPr/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 b="15095" l="0" r="0" t="0"/>
          <a:stretch/>
        </p:blipFill>
        <p:spPr>
          <a:xfrm>
            <a:off x="759550" y="1097175"/>
            <a:ext cx="7473025" cy="24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 txBox="1"/>
          <p:nvPr>
            <p:ph idx="1" type="subTitle"/>
          </p:nvPr>
        </p:nvSpPr>
        <p:spPr>
          <a:xfrm>
            <a:off x="2687811" y="4101350"/>
            <a:ext cx="36165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800"/>
              <a:t>Teste realizado por Katerine Linda Witkoski Lins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queda abrupta no mês de maio/2023, sugerindo uma instabilidade muito alta variando os retornos (%)  pelo menos -0.20.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391" name="Google Shape;391;p39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PETR4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(1 ano)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1: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5846675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2: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4" name="Google Shape;3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00" y="1339321"/>
            <a:ext cx="4419600" cy="265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888" y="940700"/>
            <a:ext cx="4059273" cy="29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/>
        </p:nvSpPr>
        <p:spPr>
          <a:xfrm>
            <a:off x="2583975" y="4662550"/>
            <a:ext cx="3608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estabilidade a maioria do tempo determinado  e uma alta muito significante no começo do ano de 2022,  com</a:t>
            </a: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os retornos (%) chegando a 0.5  e uma queda em maio/2023.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402" name="Google Shape;402;p40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PETR4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(3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3: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46675" y="4052950"/>
            <a:ext cx="218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4: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00" y="1390875"/>
            <a:ext cx="4182800" cy="25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736" y="990675"/>
            <a:ext cx="4028163" cy="295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instabilidade principalmente no entre os anos de 2020 e 2021. Existe uma alta significante entre 2022 e 2023. 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413" name="Google Shape;413;p41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PETR4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(5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5: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5846675" y="4052950"/>
            <a:ext cx="2221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6: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50" y="1370120"/>
            <a:ext cx="4338100" cy="260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1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650" y="904345"/>
            <a:ext cx="4182799" cy="306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instabilidade muito alta dos valores no ano inteiro, variando os retornos (%) entre 0.07 e min de -0.09.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" name="Google Shape;423;p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424" name="Google Shape;424;p42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LREN3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(1 ano)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1: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5846675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2: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7" name="Google Shape;4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50" y="1344262"/>
            <a:ext cx="4290698" cy="257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563" y="866850"/>
            <a:ext cx="4159926" cy="305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/>
          <p:nvPr/>
        </p:nvSpPr>
        <p:spPr>
          <a:xfrm>
            <a:off x="2583975" y="4662550"/>
            <a:ext cx="3608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instabilidade a maior parte dos anos  variando os retornos (%) entre  0.10 (janeiro - maio/21)  e -0.10 (janeiro - maio/22). 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4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435" name="Google Shape;435;p43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LREN3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(3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3: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5846675" y="4052950"/>
            <a:ext cx="218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4: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75" y="1390875"/>
            <a:ext cx="4343043" cy="26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3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539" y="927675"/>
            <a:ext cx="4052276" cy="29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instabilidade principalmente no ano de 2020.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4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446" name="Google Shape;446;p44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LREN3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(5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44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5: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5846675" y="4052950"/>
            <a:ext cx="2221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6: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9" name="Google Shape;4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88" y="1340875"/>
            <a:ext cx="4356635" cy="2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788" y="990675"/>
            <a:ext cx="3891573" cy="285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alta abrupta no mês de novembro/2023, variando os retornos (%) para  0.10.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457" name="Google Shape;457;p45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WEGE3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(1 ano)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45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1: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5846675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2: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38" y="1352662"/>
            <a:ext cx="4352113" cy="261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275" y="827925"/>
            <a:ext cx="4216500" cy="30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/>
          <p:nvPr/>
        </p:nvSpPr>
        <p:spPr>
          <a:xfrm>
            <a:off x="2583975" y="4662550"/>
            <a:ext cx="3608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alta significante entre os meses de setembro a janeiro de 2023,  variando os retornos (%) para 0.10 e uma queda significante entre os meses de maio a setembro de 2024, chegando a -0.10.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468" name="Google Shape;468;p46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WEGE3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(3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46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3: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46"/>
          <p:cNvSpPr txBox="1"/>
          <p:nvPr/>
        </p:nvSpPr>
        <p:spPr>
          <a:xfrm>
            <a:off x="5846675" y="4052950"/>
            <a:ext cx="218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4: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1" name="Google Shape;4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38" y="1330937"/>
            <a:ext cx="4388323" cy="26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6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209" y="820275"/>
            <a:ext cx="4226926" cy="31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instabilidade principalmente no ano de 2020.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4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479" name="Google Shape;479;p47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WEGE3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(5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47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5: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5846675" y="4052950"/>
            <a:ext cx="2221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6: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2" name="Google Shape;4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50" y="1390875"/>
            <a:ext cx="4265700" cy="25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25" y="820892"/>
            <a:ext cx="4265700" cy="312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Análises e Conclusões</a:t>
            </a:r>
            <a:endParaRPr/>
          </a:p>
        </p:txBody>
      </p:sp>
      <p:sp>
        <p:nvSpPr>
          <p:cNvPr id="489" name="Google Shape;489;p48"/>
          <p:cNvSpPr txBox="1"/>
          <p:nvPr>
            <p:ph idx="2" type="subTitle"/>
          </p:nvPr>
        </p:nvSpPr>
        <p:spPr>
          <a:xfrm>
            <a:off x="720000" y="1408350"/>
            <a:ext cx="47547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maneira geral, todas as ações analisadas mostraram instabilidade significativa no ano de 2020, refletindo possivelmente os impactos da pandemia de COVID-19 no mercado financeiro.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comparação dos betas ao longo dos diferentes períodos sugere que algumas ações, como SUZB3 e LREN3, são mais sensíveis a curto prazo, enquanto outras, como ITUB4 e WEGE3, apresentam um comportamento mais estável e defensivo ao longo do tempo.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</a:t>
            </a:r>
            <a:endParaRPr b="1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Possibilidade de desenvolver uma aplicação Windows para interagir com os códigos Python, proporcionando uma interface amigável que automatiza os cálculos e facilita a usabilidade para os usuários.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309" name="Google Shape;309;p31"/>
          <p:cNvSpPr txBox="1"/>
          <p:nvPr>
            <p:ph idx="1" type="subTitle"/>
          </p:nvPr>
        </p:nvSpPr>
        <p:spPr>
          <a:xfrm>
            <a:off x="720000" y="1280250"/>
            <a:ext cx="7305600" cy="3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proposta do projeto é realizar o cálculo de Beta de 5 ações SUZB3, PETR4, ITUB4, LREN3 e WEGE3 em períodos fixos de 1, 3 e 5 anos, utilizando os índices </a:t>
            </a:r>
            <a:r>
              <a:rPr i="1" lang="en"/>
              <a:t>Ibovespa</a:t>
            </a:r>
            <a:r>
              <a:rPr lang="en"/>
              <a:t>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teste foi realizado em dois caminhos: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VBA: Criar uma macro que calcule automaticamente o beta para 1, 3 e 5 anos das 5 ações, atualize os gráficos no Excel, e inclua um botão para refazer os cálculos e gráficos ao ser clicado.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Python: Desenvolver um script que importe dados de CSV ou Excel, calcule os betas para 1, 3 e 5 anos, e exporte os resultados e gráficos prontos para uso em um novo arquivo Excel.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objetivo é comparar os formatos e a interpretação dos dados em diferentes representações. A análise do beta é uma medida de sensibilidade de um ativo em relação ao comportamento de um índice. No projeto foi utilizado os índices da</a:t>
            </a:r>
            <a:r>
              <a:rPr i="1" lang="en"/>
              <a:t> Ibovespa</a:t>
            </a:r>
            <a:r>
              <a:rPr lang="en"/>
              <a:t>. O objetivo é medir a volatilidade de uma ação, sendo uma das principais ferramentas para investidores que desejam entender o risco associado a cada ativo.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>
            <p:ph idx="4294967295" type="subTitle"/>
          </p:nvPr>
        </p:nvSpPr>
        <p:spPr>
          <a:xfrm>
            <a:off x="4287900" y="2357100"/>
            <a:ext cx="1319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u="sng">
                <a:hlinkClick r:id="rId3"/>
              </a:rPr>
              <a:t>katerine-dev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u="sng">
                <a:hlinkClick r:id="rId4"/>
              </a:rPr>
              <a:t>katerine.dev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3537000" y="2300700"/>
            <a:ext cx="7509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6" name="Google Shape;496;p49"/>
          <p:cNvPicPr preferRelativeResize="0"/>
          <p:nvPr/>
        </p:nvPicPr>
        <p:blipFill rotWithShape="1">
          <a:blip r:embed="rId5">
            <a:alphaModFix/>
          </a:blip>
          <a:srcRect b="22420" l="0" r="0" t="0"/>
          <a:stretch/>
        </p:blipFill>
        <p:spPr>
          <a:xfrm rot="5400000">
            <a:off x="123426" y="3663149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825" y="2357125"/>
            <a:ext cx="429251" cy="42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/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Referências </a:t>
            </a:r>
            <a:endParaRPr/>
          </a:p>
        </p:txBody>
      </p:sp>
      <p:sp>
        <p:nvSpPr>
          <p:cNvPr id="503" name="Google Shape;503;p50"/>
          <p:cNvSpPr txBox="1"/>
          <p:nvPr>
            <p:ph idx="1" type="body"/>
          </p:nvPr>
        </p:nvSpPr>
        <p:spPr>
          <a:xfrm>
            <a:off x="713225" y="1869900"/>
            <a:ext cx="3858900" cy="21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●"/>
            </a:pPr>
            <a:r>
              <a:rPr b="1" lang="en"/>
              <a:t>Google Scholar</a:t>
            </a:r>
            <a:r>
              <a:rPr lang="en"/>
              <a:t>. (s.d.). Artigos Acadêmicos sobre Beta. Disponível em: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https://scholar.google.com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●"/>
            </a:pPr>
            <a:r>
              <a:rPr b="1" lang="en"/>
              <a:t>Medium</a:t>
            </a:r>
            <a:r>
              <a:rPr lang="en"/>
              <a:t>. (2020). Beta. Disponível em: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https://www.medium.com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 Light"/>
              <a:buChar char="●"/>
            </a:pPr>
            <a:r>
              <a:rPr b="1" lang="en"/>
              <a:t>Yahoo Finance</a:t>
            </a:r>
            <a:r>
              <a:rPr lang="en"/>
              <a:t> - Finance's API. (s.d.). Yfinance. Disponível em: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https://pypi.org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Soluções propostas</a:t>
            </a:r>
            <a:endParaRPr/>
          </a:p>
        </p:txBody>
      </p:sp>
      <p:sp>
        <p:nvSpPr>
          <p:cNvPr id="315" name="Google Shape;315;p32"/>
          <p:cNvSpPr txBox="1"/>
          <p:nvPr>
            <p:ph idx="1" type="subTitle"/>
          </p:nvPr>
        </p:nvSpPr>
        <p:spPr>
          <a:xfrm>
            <a:off x="720075" y="1682500"/>
            <a:ext cx="3618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desenvolvimento do </a:t>
            </a:r>
            <a:r>
              <a:rPr i="1" lang="en"/>
              <a:t>analiseBeta </a:t>
            </a:r>
            <a:r>
              <a:rPr lang="en"/>
              <a:t>foi realizado utilizando a linguagem de programação Python.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erenciamento de dependências e ambientes foi utilizado a biblioteca </a:t>
            </a:r>
            <a:r>
              <a:rPr i="1" lang="en"/>
              <a:t>Poetry</a:t>
            </a:r>
            <a:r>
              <a:rPr lang="en"/>
              <a:t> e para facilitar o controle de versões e desenvolvimento colaborativo o projeto está disponível no </a:t>
            </a:r>
            <a:r>
              <a:rPr i="1" lang="en"/>
              <a:t>Github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16" name="Google Shape;316;p32"/>
          <p:cNvSpPr txBox="1"/>
          <p:nvPr>
            <p:ph idx="2" type="subTitle"/>
          </p:nvPr>
        </p:nvSpPr>
        <p:spPr>
          <a:xfrm>
            <a:off x="4740825" y="1682500"/>
            <a:ext cx="38367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Também foi utilizada uma macro em VBA para auxiliar na manipulação e formatação dos dados no Excel.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Foram implementadas essas rotinas: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calcularBeta(), 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GerarGraficoPorPeriodo(),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GerarGraficoPeriodoEspecifico1anos(),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GerarGraficoPeriodoEspecifico3anos(), 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GerarGraficoPeriodoEspecifico4anos()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 txBox="1"/>
          <p:nvPr>
            <p:ph idx="7" type="subTitle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18" name="Google Shape;318;p32"/>
          <p:cNvSpPr txBox="1"/>
          <p:nvPr>
            <p:ph idx="8" type="subTitle"/>
          </p:nvPr>
        </p:nvSpPr>
        <p:spPr>
          <a:xfrm>
            <a:off x="5712605" y="1426464"/>
            <a:ext cx="236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VBA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queda abrupta no mês de setembro/2023, sugerindo uma instabilidade muito alta variando os retornos (%)  pelo menos -0.06.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325" name="Google Shape;325;p33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ITUB4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(1 ano)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1: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00" y="1390875"/>
            <a:ext cx="4436793" cy="266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/>
        </p:nvSpPr>
        <p:spPr>
          <a:xfrm>
            <a:off x="5846675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2: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9" name="Google Shape;329;p33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86" y="1112206"/>
            <a:ext cx="3884075" cy="2849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/>
          <p:nvPr/>
        </p:nvSpPr>
        <p:spPr>
          <a:xfrm>
            <a:off x="2583975" y="4662550"/>
            <a:ext cx="3608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estabilidade </a:t>
            </a: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 maioria</a:t>
            </a: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do tempo determinado  e uma alta significante no começo do ano de 2021,  variando os retornos (%) para acima de  0.10.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336" name="Google Shape;336;p34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ITUB4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(3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3: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5846675" y="4052950"/>
            <a:ext cx="218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4: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88" y="1453389"/>
            <a:ext cx="4228425" cy="25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729" y="863900"/>
            <a:ext cx="4163900" cy="305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instabilidade principalmente no ano de 2020.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347" name="Google Shape;347;p35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ITUB4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(5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5: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5846675" y="4052950"/>
            <a:ext cx="2221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6: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38" y="1470275"/>
            <a:ext cx="4172113" cy="250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350" y="990675"/>
            <a:ext cx="3966449" cy="290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alta abrupta no mês de maio/2023,  variando os retornos (%)  pelo menos -0.125.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358" name="Google Shape;358;p36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SUZB3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(1 ano)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1: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5846675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2: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38" y="1319187"/>
            <a:ext cx="4438113" cy="266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300" y="990675"/>
            <a:ext cx="3966449" cy="290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/>
        </p:nvSpPr>
        <p:spPr>
          <a:xfrm>
            <a:off x="2583975" y="4662550"/>
            <a:ext cx="3608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instabilidade entre os meses de setembro a maio de 2024 variando os retornos (%) de 0.15 e  -0.10.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369" name="Google Shape;369;p37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SUZB3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(3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3: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5846675" y="4052950"/>
            <a:ext cx="218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4: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2" name="Google Shape;3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00" y="1427100"/>
            <a:ext cx="4182800" cy="25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613" y="869125"/>
            <a:ext cx="4132126" cy="30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/>
        </p:nvSpPr>
        <p:spPr>
          <a:xfrm>
            <a:off x="2583975" y="4662550"/>
            <a:ext cx="3454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Ambos os gráficos demonstram uma instabilidade principalmente no ano de 2020.</a:t>
            </a:r>
            <a:endParaRPr b="1" i="0" sz="900" u="sng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Gráficos e análises</a:t>
            </a:r>
            <a:endParaRPr sz="2100"/>
          </a:p>
        </p:txBody>
      </p:sp>
      <p:sp>
        <p:nvSpPr>
          <p:cNvPr id="380" name="Google Shape;380;p38"/>
          <p:cNvSpPr txBox="1"/>
          <p:nvPr/>
        </p:nvSpPr>
        <p:spPr>
          <a:xfrm>
            <a:off x="720000" y="99067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SUZB3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(5 anos)</a:t>
            </a:r>
            <a:endParaRPr b="1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1358650" y="4052950"/>
            <a:ext cx="203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5: Gráfico gerado com Python.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5846675" y="4052950"/>
            <a:ext cx="2221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Fig 6: Gráfico gerado com VBA/Excel.</a:t>
            </a:r>
            <a:endParaRPr sz="8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00" y="1390887"/>
            <a:ext cx="4442655" cy="26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 title="Retornos Diários da Ação e do Mercad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650" y="860075"/>
            <a:ext cx="4144451" cy="30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